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7" r:id="rId2"/>
    <p:sldId id="258" r:id="rId3"/>
    <p:sldId id="260" r:id="rId4"/>
    <p:sldId id="261" r:id="rId5"/>
    <p:sldId id="262" r:id="rId6"/>
    <p:sldId id="263" r:id="rId7"/>
    <p:sldId id="268" r:id="rId8"/>
    <p:sldId id="267"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56" d="100"/>
          <a:sy n="56" d="100"/>
        </p:scale>
        <p:origin x="1218"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en-US"/>
              <a:t>Click to edit Master title style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28420185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19345163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849871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25363064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34679629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370928410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263919507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41880272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42739216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51D1F4D0-6011-47DF-A4A0-F0238D6B7F10}" type="datetimeFigureOut">
              <a:rPr lang="en-IN" smtClean="0"/>
              <a:t>20-01-2025</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3383866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51D1F4D0-6011-47DF-A4A0-F0238D6B7F10}"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32433298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51D1F4D0-6011-47DF-A4A0-F0238D6B7F10}" type="datetimeFigureOut">
              <a:rPr lang="en-IN" smtClean="0"/>
              <a:t>20-01-2025</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967913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51D1F4D0-6011-47DF-A4A0-F0238D6B7F10}" type="datetimeFigureOut">
              <a:rPr lang="en-IN" smtClean="0"/>
              <a:t>20-01-2025</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30724262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1D1F4D0-6011-47DF-A4A0-F0238D6B7F10}" type="datetimeFigureOut">
              <a:rPr lang="en-IN" smtClean="0"/>
              <a:t>20-01-2025</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26633473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51D1F4D0-6011-47DF-A4A0-F0238D6B7F10}"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20665181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51D1F4D0-6011-47DF-A4A0-F0238D6B7F10}" type="datetimeFigureOut">
              <a:rPr lang="en-IN" smtClean="0"/>
              <a:t>20-01-2025</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882ADB7B-7D50-45C9-9C58-4796E875E33E}" type="slidenum">
              <a:rPr lang="en-IN" smtClean="0"/>
              <a:t>‹#›</a:t>
            </a:fld>
            <a:endParaRPr lang="en-IN"/>
          </a:p>
        </p:txBody>
      </p:sp>
    </p:spTree>
    <p:extLst>
      <p:ext uri="{BB962C8B-B14F-4D97-AF65-F5344CB8AC3E}">
        <p14:creationId xmlns:p14="http://schemas.microsoft.com/office/powerpoint/2010/main" val="35761841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a:t>Click to edit Master title style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1D1F4D0-6011-47DF-A4A0-F0238D6B7F10}" type="datetimeFigureOut">
              <a:rPr lang="en-IN" smtClean="0"/>
              <a:t>20-01-2025</a:t>
            </a:fld>
            <a:endParaRPr lang="en-IN"/>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882ADB7B-7D50-45C9-9C58-4796E875E33E}" type="slidenum">
              <a:rPr lang="en-IN" smtClean="0"/>
              <a:t>‹#›</a:t>
            </a:fld>
            <a:endParaRPr lang="en-IN"/>
          </a:p>
        </p:txBody>
      </p:sp>
    </p:spTree>
    <p:extLst>
      <p:ext uri="{BB962C8B-B14F-4D97-AF65-F5344CB8AC3E}">
        <p14:creationId xmlns:p14="http://schemas.microsoft.com/office/powerpoint/2010/main" val="3989917919"/>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 id="2147483710" r:id="rId14"/>
    <p:sldLayoutId id="2147483711" r:id="rId15"/>
    <p:sldLayoutId id="214748371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570D4F-7F75-A6D7-9B60-829278AC60C7}"/>
              </a:ext>
            </a:extLst>
          </p:cNvPr>
          <p:cNvSpPr>
            <a:spLocks noGrp="1"/>
          </p:cNvSpPr>
          <p:nvPr>
            <p:ph type="ctrTitle"/>
          </p:nvPr>
        </p:nvSpPr>
        <p:spPr>
          <a:xfrm>
            <a:off x="673175" y="304801"/>
            <a:ext cx="8825658" cy="2364659"/>
          </a:xfrm>
        </p:spPr>
        <p:txBody>
          <a:bodyPr/>
          <a:lstStyle/>
          <a:p>
            <a:pPr algn="ctr"/>
            <a:r>
              <a:rPr lang="en-IN" sz="4800" b="1">
                <a:solidFill>
                  <a:schemeClr val="tx1"/>
                </a:solidFill>
                <a:latin typeface="Times New Roman" panose="02020603050405020304" pitchFamily="18" charset="0"/>
                <a:cs typeface="Times New Roman" panose="02020603050405020304" pitchFamily="18" charset="0"/>
              </a:rPr>
              <a:t> </a:t>
            </a:r>
            <a:r>
              <a:rPr lang="en-IN" sz="4800" b="1" dirty="0">
                <a:solidFill>
                  <a:schemeClr val="tx1"/>
                </a:solidFill>
                <a:latin typeface="Times New Roman" panose="02020603050405020304" pitchFamily="18" charset="0"/>
                <a:cs typeface="Times New Roman" panose="02020603050405020304" pitchFamily="18" charset="0"/>
              </a:rPr>
              <a:t>LEVELS OF STRATEGIC MANAGEMENT</a:t>
            </a:r>
          </a:p>
        </p:txBody>
      </p:sp>
      <p:sp>
        <p:nvSpPr>
          <p:cNvPr id="3" name="Subtitle 2">
            <a:extLst>
              <a:ext uri="{FF2B5EF4-FFF2-40B4-BE49-F238E27FC236}">
                <a16:creationId xmlns:a16="http://schemas.microsoft.com/office/drawing/2014/main" id="{8471B482-B773-5961-8217-CECF28A26814}"/>
              </a:ext>
            </a:extLst>
          </p:cNvPr>
          <p:cNvSpPr>
            <a:spLocks noGrp="1"/>
          </p:cNvSpPr>
          <p:nvPr>
            <p:ph type="subTitle" idx="1"/>
          </p:nvPr>
        </p:nvSpPr>
        <p:spPr>
          <a:xfrm>
            <a:off x="673175" y="3429000"/>
            <a:ext cx="9750985" cy="3124199"/>
          </a:xfrm>
        </p:spPr>
        <p:txBody>
          <a:bodyPr>
            <a:normAutofit/>
          </a:bodyPr>
          <a:lstStyle/>
          <a:p>
            <a:pPr algn="ctr"/>
            <a:r>
              <a:rPr lang="en-US" sz="2800" dirty="0">
                <a:solidFill>
                  <a:schemeClr val="tx1"/>
                </a:solidFill>
                <a:latin typeface="Arial" panose="020B0604020202020204" pitchFamily="34" charset="0"/>
                <a:cs typeface="Arial" panose="020B0604020202020204" pitchFamily="34" charset="0"/>
              </a:rPr>
              <a:t>Associate Professor &amp; Head</a:t>
            </a:r>
          </a:p>
          <a:p>
            <a:pPr algn="ctr"/>
            <a:r>
              <a:rPr lang="en-US" sz="2800" dirty="0">
                <a:solidFill>
                  <a:schemeClr val="tx1"/>
                </a:solidFill>
                <a:latin typeface="Arial" panose="020B0604020202020204" pitchFamily="34" charset="0"/>
                <a:cs typeface="Arial" panose="020B0604020202020204" pitchFamily="34" charset="0"/>
              </a:rPr>
              <a:t>School of Management</a:t>
            </a:r>
          </a:p>
          <a:p>
            <a:pPr algn="ctr"/>
            <a:r>
              <a:rPr lang="en-US" sz="2800" dirty="0">
                <a:solidFill>
                  <a:schemeClr val="tx1"/>
                </a:solidFill>
                <a:latin typeface="Arial" panose="020B0604020202020204" pitchFamily="34" charset="0"/>
                <a:cs typeface="Arial" panose="020B0604020202020204" pitchFamily="34" charset="0"/>
              </a:rPr>
              <a:t>Gangadhar </a:t>
            </a:r>
            <a:r>
              <a:rPr lang="en-US" sz="2800" dirty="0" err="1">
                <a:solidFill>
                  <a:schemeClr val="tx1"/>
                </a:solidFill>
                <a:latin typeface="Arial" panose="020B0604020202020204" pitchFamily="34" charset="0"/>
                <a:cs typeface="Arial" panose="020B0604020202020204" pitchFamily="34" charset="0"/>
              </a:rPr>
              <a:t>Meher</a:t>
            </a:r>
            <a:r>
              <a:rPr lang="en-US" sz="2800" dirty="0">
                <a:solidFill>
                  <a:schemeClr val="tx1"/>
                </a:solidFill>
                <a:latin typeface="Arial" panose="020B0604020202020204" pitchFamily="34" charset="0"/>
                <a:cs typeface="Arial" panose="020B0604020202020204" pitchFamily="34" charset="0"/>
              </a:rPr>
              <a:t> University</a:t>
            </a:r>
          </a:p>
        </p:txBody>
      </p:sp>
    </p:spTree>
    <p:extLst>
      <p:ext uri="{BB962C8B-B14F-4D97-AF65-F5344CB8AC3E}">
        <p14:creationId xmlns:p14="http://schemas.microsoft.com/office/powerpoint/2010/main" val="13309897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00DAF0-837E-95AF-1717-88F399E4FD3C}"/>
              </a:ext>
            </a:extLst>
          </p:cNvPr>
          <p:cNvSpPr>
            <a:spLocks noGrp="1"/>
          </p:cNvSpPr>
          <p:nvPr>
            <p:ph type="title"/>
          </p:nvPr>
        </p:nvSpPr>
        <p:spPr>
          <a:xfrm>
            <a:off x="677334" y="156238"/>
            <a:ext cx="8596668" cy="1320800"/>
          </a:xfrm>
        </p:spPr>
        <p:txBody>
          <a:bodyPr>
            <a:normAutofit/>
          </a:bodyPr>
          <a:lstStyle/>
          <a:p>
            <a:r>
              <a:rPr lang="en-IN" sz="3200" b="1" dirty="0">
                <a:solidFill>
                  <a:schemeClr val="tx1"/>
                </a:solidFill>
                <a:latin typeface="Times New Roman" panose="02020603050405020304" pitchFamily="18" charset="0"/>
                <a:cs typeface="Times New Roman" panose="02020603050405020304" pitchFamily="18" charset="0"/>
              </a:rPr>
              <a:t>Definition of Strategic levels of Management Decision</a:t>
            </a:r>
          </a:p>
        </p:txBody>
      </p:sp>
      <p:sp>
        <p:nvSpPr>
          <p:cNvPr id="3" name="Content Placeholder 2">
            <a:extLst>
              <a:ext uri="{FF2B5EF4-FFF2-40B4-BE49-F238E27FC236}">
                <a16:creationId xmlns:a16="http://schemas.microsoft.com/office/drawing/2014/main" id="{B7640B76-A543-F661-DF58-1675BBE4BA0B}"/>
              </a:ext>
            </a:extLst>
          </p:cNvPr>
          <p:cNvSpPr>
            <a:spLocks noGrp="1"/>
          </p:cNvSpPr>
          <p:nvPr>
            <p:ph idx="1"/>
          </p:nvPr>
        </p:nvSpPr>
        <p:spPr/>
        <p:txBody>
          <a:bodyPr/>
          <a:lstStyle/>
          <a:p>
            <a:pPr marL="0" indent="0">
              <a:buNone/>
            </a:pPr>
            <a:r>
              <a:rPr lang="en-IN" sz="2400" dirty="0">
                <a:latin typeface="Times New Roman" panose="02020603050405020304" pitchFamily="18" charset="0"/>
                <a:cs typeface="Times New Roman" panose="02020603050405020304" pitchFamily="18" charset="0"/>
              </a:rPr>
              <a:t>Strategic levels of management decision  refers to the hierarchical structure of decision-making within an organisation. It involves categorising decisions into three primary levels:</a:t>
            </a:r>
          </a:p>
          <a:p>
            <a:pPr marL="457200" indent="-457200">
              <a:buFont typeface="+mj-lt"/>
              <a:buAutoNum type="arabicPeriod"/>
            </a:pPr>
            <a:r>
              <a:rPr lang="en-IN" sz="2400" dirty="0">
                <a:latin typeface="Times New Roman" panose="02020603050405020304" pitchFamily="18" charset="0"/>
                <a:cs typeface="Times New Roman" panose="02020603050405020304" pitchFamily="18" charset="0"/>
              </a:rPr>
              <a:t>Corporate level</a:t>
            </a:r>
          </a:p>
          <a:p>
            <a:pPr marL="457200" indent="-457200">
              <a:buFont typeface="+mj-lt"/>
              <a:buAutoNum type="arabicPeriod"/>
            </a:pPr>
            <a:r>
              <a:rPr lang="en-IN" sz="2400" dirty="0">
                <a:latin typeface="Times New Roman" panose="02020603050405020304" pitchFamily="18" charset="0"/>
                <a:cs typeface="Times New Roman" panose="02020603050405020304" pitchFamily="18" charset="0"/>
              </a:rPr>
              <a:t>Business unit level</a:t>
            </a:r>
          </a:p>
          <a:p>
            <a:pPr marL="457200" indent="-457200">
              <a:buFont typeface="+mj-lt"/>
              <a:buAutoNum type="arabicPeriod"/>
            </a:pPr>
            <a:r>
              <a:rPr lang="en-IN" sz="2400" dirty="0">
                <a:latin typeface="Times New Roman" panose="02020603050405020304" pitchFamily="18" charset="0"/>
                <a:cs typeface="Times New Roman" panose="02020603050405020304" pitchFamily="18" charset="0"/>
              </a:rPr>
              <a:t>Functional level</a:t>
            </a:r>
            <a:endParaRPr lang="en-IN" sz="2000" dirty="0">
              <a:latin typeface="Times New Roman" panose="02020603050405020304" pitchFamily="18" charset="0"/>
              <a:cs typeface="Times New Roman" panose="02020603050405020304" pitchFamily="18" charset="0"/>
            </a:endParaRPr>
          </a:p>
        </p:txBody>
      </p:sp>
      <p:pic>
        <p:nvPicPr>
          <p:cNvPr id="5" name="Picture 4">
            <a:extLst>
              <a:ext uri="{FF2B5EF4-FFF2-40B4-BE49-F238E27FC236}">
                <a16:creationId xmlns:a16="http://schemas.microsoft.com/office/drawing/2014/main" id="{58092B92-D285-621D-138C-31B79D397EA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699819" y="3333135"/>
            <a:ext cx="3913239" cy="2802193"/>
          </a:xfrm>
          <a:prstGeom prst="rect">
            <a:avLst/>
          </a:prstGeom>
        </p:spPr>
      </p:pic>
    </p:spTree>
    <p:extLst>
      <p:ext uri="{BB962C8B-B14F-4D97-AF65-F5344CB8AC3E}">
        <p14:creationId xmlns:p14="http://schemas.microsoft.com/office/powerpoint/2010/main" val="22027051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C935AA-357E-FA92-D648-431EA43DB48F}"/>
              </a:ext>
            </a:extLst>
          </p:cNvPr>
          <p:cNvSpPr>
            <a:spLocks noGrp="1"/>
          </p:cNvSpPr>
          <p:nvPr>
            <p:ph type="title"/>
          </p:nvPr>
        </p:nvSpPr>
        <p:spPr>
          <a:xfrm>
            <a:off x="624349" y="99307"/>
            <a:ext cx="8761413" cy="1058933"/>
          </a:xfrm>
        </p:spPr>
        <p:txBody>
          <a:bodyPr>
            <a:noAutofit/>
          </a:bodyPr>
          <a:lstStyle/>
          <a:p>
            <a:pPr algn="ctr"/>
            <a:r>
              <a:rPr lang="en-IN" sz="2800" b="1" dirty="0">
                <a:solidFill>
                  <a:schemeClr val="tx1"/>
                </a:solidFill>
                <a:latin typeface="Times New Roman" panose="02020603050405020304" pitchFamily="18" charset="0"/>
                <a:cs typeface="Times New Roman" panose="02020603050405020304" pitchFamily="18" charset="0"/>
              </a:rPr>
              <a:t>CORPORATE LEVELS OF STRATEGIC MANAGEMENT</a:t>
            </a:r>
          </a:p>
        </p:txBody>
      </p:sp>
      <p:sp>
        <p:nvSpPr>
          <p:cNvPr id="3" name="Content Placeholder 2">
            <a:extLst>
              <a:ext uri="{FF2B5EF4-FFF2-40B4-BE49-F238E27FC236}">
                <a16:creationId xmlns:a16="http://schemas.microsoft.com/office/drawing/2014/main" id="{4764A816-28E9-6402-2724-039D795DA39C}"/>
              </a:ext>
            </a:extLst>
          </p:cNvPr>
          <p:cNvSpPr>
            <a:spLocks noGrp="1"/>
          </p:cNvSpPr>
          <p:nvPr>
            <p:ph idx="1"/>
          </p:nvPr>
        </p:nvSpPr>
        <p:spPr>
          <a:xfrm>
            <a:off x="455997" y="1289568"/>
            <a:ext cx="10333923" cy="5217912"/>
          </a:xfrm>
        </p:spPr>
        <p:txBody>
          <a:bodyPr>
            <a:normAutofit fontScale="92500" lnSpcReduction="10000"/>
          </a:bodyPr>
          <a:lstStyle/>
          <a:p>
            <a:pPr marL="0" indent="0" algn="just">
              <a:buNone/>
            </a:pPr>
            <a:r>
              <a:rPr lang="en-IN" sz="2600" dirty="0">
                <a:latin typeface="Times New Roman" panose="02020603050405020304" pitchFamily="18" charset="0"/>
                <a:cs typeface="Times New Roman" panose="02020603050405020304" pitchFamily="18" charset="0"/>
              </a:rPr>
              <a:t>Corporate  level  strategic  management refers to the highest level of strategic decision-making within an organization. It involves developing and implementing strategies to achieve overall organizational goals and objectives.</a:t>
            </a:r>
          </a:p>
          <a:p>
            <a:pPr marL="0" indent="0" algn="just">
              <a:buNone/>
            </a:pPr>
            <a:endParaRPr lang="en-IN" sz="2600" dirty="0">
              <a:latin typeface="Times New Roman" panose="02020603050405020304" pitchFamily="18" charset="0"/>
              <a:cs typeface="Times New Roman" panose="02020603050405020304" pitchFamily="18" charset="0"/>
            </a:endParaRPr>
          </a:p>
          <a:p>
            <a:pPr marL="0" indent="0" algn="just">
              <a:buNone/>
            </a:pPr>
            <a:r>
              <a:rPr lang="en-IN" sz="2600" b="1" dirty="0">
                <a:latin typeface="Times New Roman" panose="02020603050405020304" pitchFamily="18" charset="0"/>
                <a:cs typeface="Times New Roman" panose="02020603050405020304" pitchFamily="18" charset="0"/>
              </a:rPr>
              <a:t>Characteristics :-</a:t>
            </a:r>
          </a:p>
          <a:p>
            <a:pPr marL="0" indent="0" algn="just">
              <a:buNone/>
            </a:pPr>
            <a:r>
              <a:rPr lang="en-IN" sz="2600" dirty="0">
                <a:latin typeface="Times New Roman" panose="02020603050405020304" pitchFamily="18" charset="0"/>
                <a:cs typeface="Times New Roman" panose="02020603050405020304" pitchFamily="18" charset="0"/>
              </a:rPr>
              <a:t>1.Focus on the entire organisation</a:t>
            </a:r>
          </a:p>
          <a:p>
            <a:pPr marL="0" indent="0" algn="just">
              <a:buNone/>
            </a:pPr>
            <a:r>
              <a:rPr lang="en-IN" sz="2600" dirty="0">
                <a:latin typeface="Times New Roman" panose="02020603050405020304" pitchFamily="18" charset="0"/>
                <a:cs typeface="Times New Roman" panose="02020603050405020304" pitchFamily="18" charset="0"/>
              </a:rPr>
              <a:t>2.Concerned with long-term direction and scope</a:t>
            </a:r>
          </a:p>
          <a:p>
            <a:pPr marL="0" indent="0" algn="just">
              <a:buNone/>
            </a:pPr>
            <a:endParaRPr lang="en-IN" sz="2600" dirty="0">
              <a:latin typeface="Times New Roman" panose="02020603050405020304" pitchFamily="18" charset="0"/>
              <a:cs typeface="Times New Roman" panose="02020603050405020304" pitchFamily="18" charset="0"/>
            </a:endParaRPr>
          </a:p>
          <a:p>
            <a:pPr marL="0" indent="0" algn="just">
              <a:buNone/>
            </a:pPr>
            <a:r>
              <a:rPr lang="en-IN" sz="2600" b="1" dirty="0">
                <a:latin typeface="Times New Roman" panose="02020603050405020304" pitchFamily="18" charset="0"/>
                <a:cs typeface="Times New Roman" panose="02020603050405020304" pitchFamily="18" charset="0"/>
              </a:rPr>
              <a:t>Benefits:-</a:t>
            </a:r>
          </a:p>
          <a:p>
            <a:pPr marL="0" indent="0" algn="just">
              <a:buNone/>
            </a:pPr>
            <a:r>
              <a:rPr lang="en-IN" sz="2600" dirty="0">
                <a:latin typeface="Times New Roman" panose="02020603050405020304" pitchFamily="18" charset="0"/>
                <a:cs typeface="Times New Roman" panose="02020603050405020304" pitchFamily="18" charset="0"/>
              </a:rPr>
              <a:t>1.Provides overall direction and purpose</a:t>
            </a:r>
          </a:p>
          <a:p>
            <a:pPr marL="0" indent="0" algn="just">
              <a:buNone/>
            </a:pPr>
            <a:r>
              <a:rPr lang="en-IN" sz="2600" dirty="0">
                <a:latin typeface="Times New Roman" panose="02020603050405020304" pitchFamily="18" charset="0"/>
                <a:cs typeface="Times New Roman" panose="02020603050405020304" pitchFamily="18" charset="0"/>
              </a:rPr>
              <a:t>2.Enhance organizational competitiveness</a:t>
            </a:r>
          </a:p>
          <a:p>
            <a:pPr marL="0" indent="0" algn="just">
              <a:buNone/>
            </a:pPr>
            <a:r>
              <a:rPr lang="en-IN" sz="2600" dirty="0">
                <a:latin typeface="Times New Roman" panose="02020603050405020304" pitchFamily="18" charset="0"/>
                <a:cs typeface="Times New Roman" panose="02020603050405020304" pitchFamily="18" charset="0"/>
              </a:rPr>
              <a:t>3.Allocates resources effectively</a:t>
            </a:r>
          </a:p>
          <a:p>
            <a:pPr marL="0" indent="0">
              <a:buNone/>
            </a:pPr>
            <a:endParaRPr lang="en-IN" dirty="0"/>
          </a:p>
        </p:txBody>
      </p:sp>
    </p:spTree>
    <p:extLst>
      <p:ext uri="{BB962C8B-B14F-4D97-AF65-F5344CB8AC3E}">
        <p14:creationId xmlns:p14="http://schemas.microsoft.com/office/powerpoint/2010/main" val="315186995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A83648-3FC6-330E-5D18-A2422A199D65}"/>
              </a:ext>
            </a:extLst>
          </p:cNvPr>
          <p:cNvSpPr>
            <a:spLocks noGrp="1"/>
          </p:cNvSpPr>
          <p:nvPr>
            <p:ph type="title"/>
          </p:nvPr>
        </p:nvSpPr>
        <p:spPr>
          <a:xfrm>
            <a:off x="677334" y="196646"/>
            <a:ext cx="8596668" cy="1098754"/>
          </a:xfrm>
        </p:spPr>
        <p:txBody>
          <a:bodyPr>
            <a:normAutofit/>
          </a:bodyPr>
          <a:lstStyle/>
          <a:p>
            <a:pPr algn="ctr"/>
            <a:r>
              <a:rPr lang="en-IN" sz="2800" b="1" dirty="0">
                <a:solidFill>
                  <a:schemeClr val="tx1"/>
                </a:solidFill>
                <a:latin typeface="Times New Roman" panose="02020603050405020304" pitchFamily="18" charset="0"/>
                <a:cs typeface="Times New Roman" panose="02020603050405020304" pitchFamily="18" charset="0"/>
              </a:rPr>
              <a:t>BUSINESS LEVELS OF STRATEGIC MANAGEMENT</a:t>
            </a:r>
          </a:p>
        </p:txBody>
      </p:sp>
      <p:sp>
        <p:nvSpPr>
          <p:cNvPr id="3" name="Content Placeholder 2">
            <a:extLst>
              <a:ext uri="{FF2B5EF4-FFF2-40B4-BE49-F238E27FC236}">
                <a16:creationId xmlns:a16="http://schemas.microsoft.com/office/drawing/2014/main" id="{45F97B90-2E15-8934-4AB3-9CBF7C112EDD}"/>
              </a:ext>
            </a:extLst>
          </p:cNvPr>
          <p:cNvSpPr>
            <a:spLocks noGrp="1"/>
          </p:cNvSpPr>
          <p:nvPr>
            <p:ph idx="1"/>
          </p:nvPr>
        </p:nvSpPr>
        <p:spPr>
          <a:xfrm>
            <a:off x="289560" y="1188720"/>
            <a:ext cx="10622280" cy="5472634"/>
          </a:xfrm>
        </p:spPr>
        <p:txBody>
          <a:bodyPr>
            <a:normAutofit fontScale="92500" lnSpcReduction="10000"/>
          </a:bodyPr>
          <a:lstStyle/>
          <a:p>
            <a:pPr algn="just"/>
            <a:r>
              <a:rPr lang="en-IN" sz="2600" dirty="0">
                <a:latin typeface="Times New Roman" panose="02020603050405020304" pitchFamily="18" charset="0"/>
                <a:cs typeface="Times New Roman" panose="02020603050405020304" pitchFamily="18" charset="0"/>
              </a:rPr>
              <a:t>Business levels strategic management focuses on developing and implementing strategies to achieve specific business unit goals and objectives. It involves analysing the competitive environment, identifying opportunities and threats, and allocating resources to gain a competitive advantage.</a:t>
            </a:r>
          </a:p>
          <a:p>
            <a:pPr marL="0" indent="0" algn="just">
              <a:buNone/>
            </a:pPr>
            <a:r>
              <a:rPr lang="en-IN" sz="2600" b="1" dirty="0">
                <a:latin typeface="Times New Roman" panose="02020603050405020304" pitchFamily="18" charset="0"/>
                <a:cs typeface="Times New Roman" panose="02020603050405020304" pitchFamily="18" charset="0"/>
              </a:rPr>
              <a:t>Characteristics:-</a:t>
            </a:r>
          </a:p>
          <a:p>
            <a:pPr marL="0" indent="0" algn="just">
              <a:buNone/>
            </a:pPr>
            <a:r>
              <a:rPr lang="en-IN" sz="2600" dirty="0">
                <a:latin typeface="Times New Roman" panose="02020603050405020304" pitchFamily="18" charset="0"/>
                <a:cs typeface="Times New Roman" panose="02020603050405020304" pitchFamily="18" charset="0"/>
              </a:rPr>
              <a:t>1.Focuses on a specific business unit or department</a:t>
            </a:r>
          </a:p>
          <a:p>
            <a:pPr marL="0" indent="0" algn="just">
              <a:buNone/>
            </a:pPr>
            <a:r>
              <a:rPr lang="en-IN" sz="2600" dirty="0">
                <a:latin typeface="Times New Roman" panose="02020603050405020304" pitchFamily="18" charset="0"/>
                <a:cs typeface="Times New Roman" panose="02020603050405020304" pitchFamily="18" charset="0"/>
              </a:rPr>
              <a:t>2.Concerned with competitive advantage and market positioning</a:t>
            </a:r>
          </a:p>
          <a:p>
            <a:pPr marL="0" indent="0" algn="just">
              <a:buNone/>
            </a:pPr>
            <a:r>
              <a:rPr lang="en-IN" sz="2600" dirty="0">
                <a:latin typeface="Times New Roman" panose="02020603050405020304" pitchFamily="18" charset="0"/>
                <a:cs typeface="Times New Roman" panose="02020603050405020304" pitchFamily="18" charset="0"/>
              </a:rPr>
              <a:t>3.Involves middle management and business unit leaders</a:t>
            </a:r>
          </a:p>
          <a:p>
            <a:pPr marL="0" indent="0" algn="just">
              <a:buNone/>
            </a:pPr>
            <a:r>
              <a:rPr lang="en-IN" sz="2600" b="1" dirty="0">
                <a:latin typeface="Times New Roman" panose="02020603050405020304" pitchFamily="18" charset="0"/>
                <a:cs typeface="Times New Roman" panose="02020603050405020304" pitchFamily="18" charset="0"/>
              </a:rPr>
              <a:t>Benefits:-</a:t>
            </a:r>
          </a:p>
          <a:p>
            <a:pPr marL="0" indent="0" algn="just">
              <a:buNone/>
            </a:pPr>
            <a:r>
              <a:rPr lang="en-IN" sz="2600" dirty="0">
                <a:latin typeface="Times New Roman" panose="02020603050405020304" pitchFamily="18" charset="0"/>
                <a:cs typeface="Times New Roman" panose="02020603050405020304" pitchFamily="18" charset="0"/>
              </a:rPr>
              <a:t>1.Enhances competitive advantage</a:t>
            </a:r>
          </a:p>
          <a:p>
            <a:pPr marL="0" indent="0" algn="just">
              <a:buNone/>
            </a:pPr>
            <a:r>
              <a:rPr lang="en-IN" sz="2600" dirty="0">
                <a:latin typeface="Times New Roman" panose="02020603050405020304" pitchFamily="18" charset="0"/>
                <a:cs typeface="Times New Roman" panose="02020603050405020304" pitchFamily="18" charset="0"/>
              </a:rPr>
              <a:t>2.Improves market positioning</a:t>
            </a:r>
          </a:p>
          <a:p>
            <a:pPr marL="0" indent="0" algn="just">
              <a:buNone/>
            </a:pPr>
            <a:r>
              <a:rPr lang="en-IN" sz="2600" dirty="0">
                <a:latin typeface="Times New Roman" panose="02020603050405020304" pitchFamily="18" charset="0"/>
                <a:cs typeface="Times New Roman" panose="02020603050405020304" pitchFamily="18" charset="0"/>
              </a:rPr>
              <a:t>3.Increases operational efficiency</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243340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94355B-5EB9-8325-267A-A4605E8A49A7}"/>
              </a:ext>
            </a:extLst>
          </p:cNvPr>
          <p:cNvSpPr>
            <a:spLocks noGrp="1"/>
          </p:cNvSpPr>
          <p:nvPr>
            <p:ph type="title"/>
          </p:nvPr>
        </p:nvSpPr>
        <p:spPr>
          <a:xfrm>
            <a:off x="677334" y="157877"/>
            <a:ext cx="8596668" cy="1030843"/>
          </a:xfrm>
        </p:spPr>
        <p:txBody>
          <a:bodyPr>
            <a:normAutofit/>
          </a:bodyPr>
          <a:lstStyle/>
          <a:p>
            <a:pPr algn="ctr"/>
            <a:r>
              <a:rPr lang="en-IN" sz="2800" b="1" dirty="0">
                <a:solidFill>
                  <a:schemeClr val="tx1"/>
                </a:solidFill>
                <a:latin typeface="Times New Roman" panose="02020603050405020304" pitchFamily="18" charset="0"/>
                <a:cs typeface="Times New Roman" panose="02020603050405020304" pitchFamily="18" charset="0"/>
              </a:rPr>
              <a:t>FUNCTIONAL LEVEL STRATEGIC MANAGEMENT</a:t>
            </a:r>
          </a:p>
        </p:txBody>
      </p:sp>
      <p:sp>
        <p:nvSpPr>
          <p:cNvPr id="3" name="Content Placeholder 2">
            <a:extLst>
              <a:ext uri="{FF2B5EF4-FFF2-40B4-BE49-F238E27FC236}">
                <a16:creationId xmlns:a16="http://schemas.microsoft.com/office/drawing/2014/main" id="{D8E5E9CA-90CB-1248-4D78-E22DE8162D5E}"/>
              </a:ext>
            </a:extLst>
          </p:cNvPr>
          <p:cNvSpPr>
            <a:spLocks noGrp="1"/>
          </p:cNvSpPr>
          <p:nvPr>
            <p:ph idx="1"/>
          </p:nvPr>
        </p:nvSpPr>
        <p:spPr>
          <a:xfrm>
            <a:off x="289560" y="1301791"/>
            <a:ext cx="10043160" cy="5083769"/>
          </a:xfrm>
        </p:spPr>
        <p:txBody>
          <a:bodyPr/>
          <a:lstStyle/>
          <a:p>
            <a:pPr algn="just"/>
            <a:r>
              <a:rPr lang="en-IN" sz="2400" dirty="0">
                <a:latin typeface="Times New Roman" panose="02020603050405020304" pitchFamily="18" charset="0"/>
                <a:cs typeface="Times New Roman" panose="02020603050405020304" pitchFamily="18" charset="0"/>
              </a:rPr>
              <a:t>Functional level strategic management focuses on developing and implementing strategies to achieve specific functional goals and objectives with an organization.</a:t>
            </a:r>
          </a:p>
          <a:p>
            <a:pPr algn="just"/>
            <a:r>
              <a:rPr lang="en-IN" sz="2400" dirty="0">
                <a:latin typeface="Times New Roman" panose="02020603050405020304" pitchFamily="18" charset="0"/>
                <a:cs typeface="Times New Roman" panose="02020603050405020304" pitchFamily="18" charset="0"/>
              </a:rPr>
              <a:t>It involves analysing the internal environment, identifying opportunities and threats, and allocating resources to optimize functional performance.</a:t>
            </a:r>
          </a:p>
          <a:p>
            <a:pPr marL="0" indent="0" algn="just">
              <a:buNone/>
            </a:pPr>
            <a:r>
              <a:rPr lang="en-IN" sz="2400" b="1" dirty="0">
                <a:latin typeface="Times New Roman" panose="02020603050405020304" pitchFamily="18" charset="0"/>
                <a:cs typeface="Times New Roman" panose="02020603050405020304" pitchFamily="18" charset="0"/>
              </a:rPr>
              <a:t>Characteristics:-</a:t>
            </a:r>
          </a:p>
          <a:p>
            <a:pPr marL="0" indent="0" algn="just">
              <a:buNone/>
            </a:pPr>
            <a:r>
              <a:rPr lang="en-IN" sz="2400" dirty="0">
                <a:latin typeface="Times New Roman" panose="02020603050405020304" pitchFamily="18" charset="0"/>
                <a:cs typeface="Times New Roman" panose="02020603050405020304" pitchFamily="18" charset="0"/>
              </a:rPr>
              <a:t>1.Focus on a specific functional area( e.g. HR, Finance, operations)</a:t>
            </a:r>
          </a:p>
          <a:p>
            <a:pPr marL="0" indent="0" algn="just">
              <a:buNone/>
            </a:pPr>
            <a:r>
              <a:rPr lang="en-IN" sz="2400" dirty="0">
                <a:latin typeface="Times New Roman" panose="02020603050405020304" pitchFamily="18" charset="0"/>
                <a:cs typeface="Times New Roman" panose="02020603050405020304" pitchFamily="18" charset="0"/>
              </a:rPr>
              <a:t>2.Concerned with operational efficiency and effectiveness</a:t>
            </a:r>
          </a:p>
          <a:p>
            <a:pPr marL="0" indent="0" algn="just">
              <a:buNone/>
            </a:pPr>
            <a:r>
              <a:rPr lang="en-IN" sz="2400" b="1" dirty="0">
                <a:latin typeface="Times New Roman" panose="02020603050405020304" pitchFamily="18" charset="0"/>
                <a:cs typeface="Times New Roman" panose="02020603050405020304" pitchFamily="18" charset="0"/>
              </a:rPr>
              <a:t>Benefits:-</a:t>
            </a:r>
          </a:p>
          <a:p>
            <a:pPr marL="0" indent="0" algn="just">
              <a:buNone/>
            </a:pPr>
            <a:r>
              <a:rPr lang="en-IN" sz="2400" dirty="0">
                <a:latin typeface="Times New Roman" panose="02020603050405020304" pitchFamily="18" charset="0"/>
                <a:cs typeface="Times New Roman" panose="02020603050405020304" pitchFamily="18" charset="0"/>
              </a:rPr>
              <a:t>1.Enhance operational efficiency</a:t>
            </a:r>
          </a:p>
          <a:p>
            <a:pPr marL="0" indent="0" algn="just">
              <a:buNone/>
            </a:pPr>
            <a:r>
              <a:rPr lang="en-IN" sz="2400" dirty="0">
                <a:latin typeface="Times New Roman" panose="02020603050405020304" pitchFamily="18" charset="0"/>
                <a:cs typeface="Times New Roman" panose="02020603050405020304" pitchFamily="18" charset="0"/>
              </a:rPr>
              <a:t>2.Improves functional performance</a:t>
            </a:r>
            <a:endParaRPr lang="en-IN"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7222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E1B654-F442-D06F-46FF-EC28302CEBF7}"/>
              </a:ext>
            </a:extLst>
          </p:cNvPr>
          <p:cNvSpPr>
            <a:spLocks noGrp="1"/>
          </p:cNvSpPr>
          <p:nvPr>
            <p:ph type="title"/>
          </p:nvPr>
        </p:nvSpPr>
        <p:spPr>
          <a:xfrm>
            <a:off x="677334" y="294969"/>
            <a:ext cx="8596668" cy="521670"/>
          </a:xfrm>
        </p:spPr>
        <p:txBody>
          <a:bodyPr>
            <a:noAutofit/>
          </a:bodyPr>
          <a:lstStyle/>
          <a:p>
            <a:pPr algn="ctr"/>
            <a:r>
              <a:rPr lang="en-IN" sz="2800" b="1" dirty="0">
                <a:solidFill>
                  <a:schemeClr val="tx1"/>
                </a:solidFill>
                <a:latin typeface="Times New Roman" panose="02020603050405020304" pitchFamily="18" charset="0"/>
                <a:cs typeface="Times New Roman" panose="02020603050405020304" pitchFamily="18" charset="0"/>
              </a:rPr>
              <a:t>CASE STUDY</a:t>
            </a:r>
          </a:p>
        </p:txBody>
      </p:sp>
      <p:sp>
        <p:nvSpPr>
          <p:cNvPr id="3" name="Content Placeholder 2">
            <a:extLst>
              <a:ext uri="{FF2B5EF4-FFF2-40B4-BE49-F238E27FC236}">
                <a16:creationId xmlns:a16="http://schemas.microsoft.com/office/drawing/2014/main" id="{AC08EE5E-6881-D330-D1A2-A57C15E1BC83}"/>
              </a:ext>
            </a:extLst>
          </p:cNvPr>
          <p:cNvSpPr>
            <a:spLocks noGrp="1"/>
          </p:cNvSpPr>
          <p:nvPr>
            <p:ph idx="1"/>
          </p:nvPr>
        </p:nvSpPr>
        <p:spPr>
          <a:xfrm>
            <a:off x="304800" y="973395"/>
            <a:ext cx="9738360" cy="5589636"/>
          </a:xfrm>
        </p:spPr>
        <p:txBody>
          <a:bodyPr>
            <a:normAutofit fontScale="32500" lnSpcReduction="20000"/>
          </a:bodyPr>
          <a:lstStyle/>
          <a:p>
            <a:pPr algn="just">
              <a:lnSpc>
                <a:spcPct val="107000"/>
              </a:lnSpc>
              <a:spcAft>
                <a:spcPts val="800"/>
              </a:spcAft>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Amazon, the e- commerce giant, has disrupted multiple industries through its innovative corporate- level strategies.</a:t>
            </a:r>
          </a:p>
          <a:p>
            <a:pPr algn="just">
              <a:lnSpc>
                <a:spcPct val="107000"/>
              </a:lnSpc>
              <a:spcAft>
                <a:spcPts val="800"/>
              </a:spcAft>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Main focus on: -</a:t>
            </a:r>
          </a:p>
          <a:p>
            <a:pPr marL="342900" lvl="0" indent="-342900" algn="just">
              <a:lnSpc>
                <a:spcPct val="107000"/>
              </a:lnSpc>
              <a:buFont typeface="+mj-lt"/>
              <a:buAutoNum type="arabicParenR"/>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Diversification- Expanding into new industries.</a:t>
            </a:r>
          </a:p>
          <a:p>
            <a:pPr marL="342900" lvl="0" indent="-342900" algn="just">
              <a:lnSpc>
                <a:spcPct val="107000"/>
              </a:lnSpc>
              <a:buFont typeface="+mj-lt"/>
              <a:buAutoNum type="arabicParenR"/>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Vertical Integration- Controlling its supply chain, logistics, and distribution networks.</a:t>
            </a:r>
          </a:p>
          <a:p>
            <a:pPr marL="342900" lvl="0" indent="-342900" algn="just">
              <a:lnSpc>
                <a:spcPct val="107000"/>
              </a:lnSpc>
              <a:spcAft>
                <a:spcPts val="800"/>
              </a:spcAft>
              <a:buFont typeface="+mj-lt"/>
              <a:buAutoNum type="arabicParenR"/>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Strategic acquisitions- Acquiring companies like whole foods market etc.</a:t>
            </a:r>
          </a:p>
          <a:p>
            <a:pPr algn="just">
              <a:lnSpc>
                <a:spcPct val="107000"/>
              </a:lnSpc>
              <a:spcAft>
                <a:spcPts val="800"/>
              </a:spcAft>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Objectives: -</a:t>
            </a:r>
          </a:p>
          <a:p>
            <a:pPr marL="342900" lvl="0" indent="-342900" algn="just">
              <a:lnSpc>
                <a:spcPct val="107000"/>
              </a:lnSpc>
              <a:buFont typeface="+mj-lt"/>
              <a:buAutoNum type="arabicPeriod"/>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Increase revenue through diversified business streams.</a:t>
            </a:r>
          </a:p>
          <a:p>
            <a:pPr marL="342900" lvl="0" indent="-342900" algn="just">
              <a:lnSpc>
                <a:spcPct val="107000"/>
              </a:lnSpc>
              <a:buFont typeface="+mj-lt"/>
              <a:buAutoNum type="arabicPeriod"/>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Enhance customer experience</a:t>
            </a:r>
          </a:p>
          <a:p>
            <a:pPr marL="342900" lvl="0" indent="-342900" algn="just">
              <a:lnSpc>
                <a:spcPct val="107000"/>
              </a:lnSpc>
              <a:spcAft>
                <a:spcPts val="800"/>
              </a:spcAft>
              <a:buFont typeface="+mj-lt"/>
              <a:buAutoNum type="arabicPeriod"/>
            </a:pPr>
            <a:r>
              <a:rPr lang="en-IN" sz="7400" kern="100" dirty="0">
                <a:effectLst/>
                <a:latin typeface="Times New Roman" panose="02020603050405020304" pitchFamily="18" charset="0"/>
                <a:ea typeface="Calibri" panose="020F0502020204030204" pitchFamily="34" charset="0"/>
                <a:cs typeface="Times New Roman" panose="02020603050405020304" pitchFamily="18" charset="0"/>
              </a:rPr>
              <a:t>Enhance innovation and efficiency</a:t>
            </a:r>
          </a:p>
          <a:p>
            <a:endParaRPr lang="en-IN" dirty="0"/>
          </a:p>
        </p:txBody>
      </p:sp>
    </p:spTree>
    <p:extLst>
      <p:ext uri="{BB962C8B-B14F-4D97-AF65-F5344CB8AC3E}">
        <p14:creationId xmlns:p14="http://schemas.microsoft.com/office/powerpoint/2010/main" val="42607638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CFB0FF-07A5-862F-E147-1A617623A4D0}"/>
              </a:ext>
            </a:extLst>
          </p:cNvPr>
          <p:cNvSpPr>
            <a:spLocks noGrp="1"/>
          </p:cNvSpPr>
          <p:nvPr>
            <p:ph type="title"/>
          </p:nvPr>
        </p:nvSpPr>
        <p:spPr>
          <a:xfrm>
            <a:off x="387774" y="156238"/>
            <a:ext cx="8596668" cy="1320800"/>
          </a:xfrm>
        </p:spPr>
        <p:txBody>
          <a:bodyPr>
            <a:normAutofit/>
          </a:bodyPr>
          <a:lstStyle/>
          <a:p>
            <a:r>
              <a:rPr lang="en-IN" sz="2800" b="1" dirty="0">
                <a:solidFill>
                  <a:schemeClr val="tx1"/>
                </a:solidFill>
                <a:latin typeface="Times New Roman" panose="02020603050405020304" pitchFamily="18" charset="0"/>
                <a:cs typeface="Times New Roman" panose="02020603050405020304" pitchFamily="18" charset="0"/>
              </a:rPr>
              <a:t>CONT….</a:t>
            </a:r>
          </a:p>
        </p:txBody>
      </p:sp>
      <p:sp>
        <p:nvSpPr>
          <p:cNvPr id="3" name="Content Placeholder 2">
            <a:extLst>
              <a:ext uri="{FF2B5EF4-FFF2-40B4-BE49-F238E27FC236}">
                <a16:creationId xmlns:a16="http://schemas.microsoft.com/office/drawing/2014/main" id="{F91B1C92-1847-37B6-572F-982F967ECD10}"/>
              </a:ext>
            </a:extLst>
          </p:cNvPr>
          <p:cNvSpPr>
            <a:spLocks noGrp="1"/>
          </p:cNvSpPr>
          <p:nvPr>
            <p:ph idx="1"/>
          </p:nvPr>
        </p:nvSpPr>
        <p:spPr>
          <a:xfrm>
            <a:off x="555414" y="1672909"/>
            <a:ext cx="8596668" cy="4514531"/>
          </a:xfrm>
        </p:spPr>
        <p:txBody>
          <a:bodyPr>
            <a:normAutofit/>
          </a:bodyPr>
          <a:lstStyle/>
          <a:p>
            <a:pPr algn="just">
              <a:spcAft>
                <a:spcPts val="800"/>
              </a:spcAft>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Implementation: -</a:t>
            </a:r>
          </a:p>
          <a:p>
            <a:pPr marL="342900" lvl="0" indent="-342900" algn="just">
              <a:buFont typeface="+mj-lt"/>
              <a:buAutoNum type="arabicPeriod"/>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Organizational Structure</a:t>
            </a:r>
          </a:p>
          <a:p>
            <a:pPr marL="342900" lvl="0" indent="-342900" algn="just">
              <a:buFont typeface="+mj-lt"/>
              <a:buAutoNum type="arabicPeriod"/>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Resource allocation</a:t>
            </a:r>
          </a:p>
          <a:p>
            <a:pPr marL="342900" lvl="0" indent="-342900" algn="just">
              <a:spcAft>
                <a:spcPts val="800"/>
              </a:spcAft>
              <a:buFont typeface="+mj-lt"/>
              <a:buAutoNum type="arabicPeriod"/>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Performance management</a:t>
            </a:r>
          </a:p>
          <a:p>
            <a:pPr algn="just">
              <a:spcAft>
                <a:spcPts val="800"/>
              </a:spcAft>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Outcomes: -</a:t>
            </a:r>
          </a:p>
          <a:p>
            <a:pPr marL="342900" lvl="0" indent="-342900" algn="just">
              <a:buFont typeface="+mj-lt"/>
              <a:buAutoNum type="arabicParenR"/>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Become the world’s largest online retailer</a:t>
            </a:r>
          </a:p>
          <a:p>
            <a:pPr marL="342900" lvl="0" indent="-342900" algn="just">
              <a:buFont typeface="+mj-lt"/>
              <a:buAutoNum type="arabicParenR"/>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Expand into new industries.</a:t>
            </a:r>
          </a:p>
          <a:p>
            <a:pPr marL="342900" lvl="0" indent="-342900" algn="just">
              <a:spcAft>
                <a:spcPts val="800"/>
              </a:spcAft>
              <a:buFont typeface="+mj-lt"/>
              <a:buAutoNum type="arabicParenR"/>
            </a:pPr>
            <a:r>
              <a:rPr lang="en-IN" sz="2400" kern="100" dirty="0">
                <a:effectLst/>
                <a:latin typeface="Times New Roman" panose="02020603050405020304" pitchFamily="18" charset="0"/>
                <a:ea typeface="Calibri" panose="020F0502020204030204" pitchFamily="34" charset="0"/>
                <a:cs typeface="Times New Roman" panose="02020603050405020304" pitchFamily="18" charset="0"/>
              </a:rPr>
              <a:t>Customer satisfaction.</a:t>
            </a:r>
          </a:p>
        </p:txBody>
      </p:sp>
    </p:spTree>
    <p:extLst>
      <p:ext uri="{BB962C8B-B14F-4D97-AF65-F5344CB8AC3E}">
        <p14:creationId xmlns:p14="http://schemas.microsoft.com/office/powerpoint/2010/main" val="4265313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9B2F4A2-BAFA-D46D-BE11-ACC9581E07A3}"/>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27660" y="201930"/>
            <a:ext cx="10287000" cy="6286500"/>
          </a:xfrm>
          <a:prstGeom prst="rect">
            <a:avLst/>
          </a:prstGeom>
        </p:spPr>
      </p:pic>
    </p:spTree>
    <p:extLst>
      <p:ext uri="{BB962C8B-B14F-4D97-AF65-F5344CB8AC3E}">
        <p14:creationId xmlns:p14="http://schemas.microsoft.com/office/powerpoint/2010/main" val="44561221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127</TotalTime>
  <Words>402</Words>
  <Application>Microsoft Office PowerPoint</Application>
  <PresentationFormat>Widescreen</PresentationFormat>
  <Paragraphs>58</Paragraphs>
  <Slides>8</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Times New Roman</vt:lpstr>
      <vt:lpstr>Trebuchet MS</vt:lpstr>
      <vt:lpstr>Wingdings 3</vt:lpstr>
      <vt:lpstr>Facet</vt:lpstr>
      <vt:lpstr> LEVELS OF STRATEGIC MANAGEMENT</vt:lpstr>
      <vt:lpstr>Definition of Strategic levels of Management Decision</vt:lpstr>
      <vt:lpstr>CORPORATE LEVELS OF STRATEGIC MANAGEMENT</vt:lpstr>
      <vt:lpstr>BUSINESS LEVELS OF STRATEGIC MANAGEMENT</vt:lpstr>
      <vt:lpstr>FUNCTIONAL LEVEL STRATEGIC MANAGEMENT</vt:lpstr>
      <vt:lpstr>CASE STUDY</vt:lpstr>
      <vt:lpstr>CONT….</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Niharika Choudhury</dc:creator>
  <cp:lastModifiedBy>OWNER</cp:lastModifiedBy>
  <cp:revision>4</cp:revision>
  <dcterms:created xsi:type="dcterms:W3CDTF">2024-12-16T13:41:26Z</dcterms:created>
  <dcterms:modified xsi:type="dcterms:W3CDTF">2025-01-20T16:18:31Z</dcterms:modified>
</cp:coreProperties>
</file>